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9"/>
  </p:notesMasterIdLst>
  <p:handoutMasterIdLst>
    <p:handoutMasterId r:id="rId10"/>
  </p:handoutMasterIdLst>
  <p:sldIdLst>
    <p:sldId id="262" r:id="rId2"/>
    <p:sldId id="263" r:id="rId3"/>
    <p:sldId id="264" r:id="rId4"/>
    <p:sldId id="265" r:id="rId5"/>
    <p:sldId id="258" r:id="rId6"/>
    <p:sldId id="260" r:id="rId7"/>
    <p:sldId id="259" r:id="rId8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3300"/>
    <a:srgbClr val="FF00FF"/>
    <a:srgbClr val="FF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54AE4-7529-4B53-B1C6-93319AE04EDE}" type="datetimeFigureOut">
              <a:rPr lang="ko-KR" altLang="en-US" smtClean="0"/>
              <a:t>2017. 7. 20.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B0B20-5961-44E5-9EDE-BFD1E79D4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95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6DC7C-41EA-4E28-BED7-60F3AA63AB78}" type="datetimeFigureOut">
              <a:rPr lang="ko-KR" altLang="en-US" smtClean="0"/>
              <a:t>2017. 7. 20.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2E141-935F-438C-B0AC-48A641DD22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681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628801"/>
            <a:ext cx="10363200" cy="1470025"/>
          </a:xfrm>
        </p:spPr>
        <p:txBody>
          <a:bodyPr>
            <a:normAutofit/>
          </a:bodyPr>
          <a:lstStyle>
            <a:lvl1pPr algn="ctr">
              <a:defRPr kumimoji="1" lang="ko-KR" alt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kumimoji="1" lang="ko-KR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pic>
        <p:nvPicPr>
          <p:cNvPr id="9" name="Picture 5" descr="b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13476"/>
            <a:ext cx="12187767" cy="4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ba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" y="6278564"/>
            <a:ext cx="12187767" cy="5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405106"/>
            <a:ext cx="734888" cy="4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239349" y="116633"/>
            <a:ext cx="11568681" cy="780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06133" y="6549149"/>
            <a:ext cx="68586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1" lang="ko-KR" altLang="en-US" sz="1000" b="1" kern="120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defRPr>
            </a:lvl1pPr>
          </a:lstStyle>
          <a:p>
            <a:fld id="{8C8EF86A-9FED-4C5A-9E8E-B724D8304BBB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239349" y="1123919"/>
            <a:ext cx="11568681" cy="5174822"/>
          </a:xfrm>
        </p:spPr>
        <p:txBody>
          <a:bodyPr/>
          <a:lstStyle>
            <a:lvl1pPr>
              <a:defRPr kumimoji="1" lang="ko-KR" altLang="en-US" sz="2400" b="1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29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47" y="1985072"/>
            <a:ext cx="5786239" cy="2887859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8215521" y="2494157"/>
            <a:ext cx="21531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8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Q/</a:t>
            </a:r>
            <a:r>
              <a:rPr lang="en-US" altLang="ko-KR" sz="8000" b="1" cap="none" spc="0" dirty="0" smtClean="0">
                <a:ln w="11430"/>
                <a:solidFill>
                  <a:srgbClr val="3333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  <a:endParaRPr lang="en-US" altLang="ko-KR" sz="8000" b="1" cap="none" spc="0" dirty="0">
              <a:ln w="11430"/>
              <a:solidFill>
                <a:srgbClr val="3333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426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22C1-3CEC-4DE3-B0AD-303F03FC3D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0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506133" y="6549149"/>
            <a:ext cx="685867" cy="226714"/>
          </a:xfrm>
        </p:spPr>
        <p:txBody>
          <a:bodyPr/>
          <a:lstStyle>
            <a:lvl1pPr algn="ctr">
              <a:defRPr/>
            </a:lvl1pPr>
          </a:lstStyle>
          <a:p>
            <a:fld id="{35E322C1-3CEC-4DE3-B0AD-303F03FC3D82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56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49" y="116633"/>
            <a:ext cx="11568681" cy="780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49" y="1118850"/>
            <a:ext cx="11617291" cy="5174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06133" y="6549149"/>
            <a:ext cx="685867" cy="226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1" lang="ko-KR" altLang="en-US" sz="1000" b="1" kern="120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defRPr>
            </a:lvl1pPr>
          </a:lstStyle>
          <a:p>
            <a:fld id="{8C8EF86A-9FED-4C5A-9E8E-B724D8304BBB}" type="slidenum">
              <a:rPr lang="en-US" altLang="ko-KR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bar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-16650" y="6432002"/>
            <a:ext cx="12225299" cy="4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 descr="bar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980729"/>
            <a:ext cx="12144000" cy="48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5374895" y="6525344"/>
            <a:ext cx="1442212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kumimoji="1" lang="ko-KR" altLang="en-US" sz="1000" b="1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6519592"/>
            <a:ext cx="705083" cy="2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kumimoji="1" lang="ko-KR" altLang="en-US" sz="4000" b="1" kern="1200" dirty="0">
          <a:solidFill>
            <a:schemeClr val="tx1"/>
          </a:solidFill>
          <a:latin typeface="Times New Roman" panose="02020603050405020304" pitchFamily="18" charset="0"/>
          <a:ea typeface="맑은 고딕" pitchFamily="50" charset="-127"/>
          <a:cs typeface="Times New Roman" panose="02020603050405020304" pitchFamily="18" charset="0"/>
        </a:defRPr>
      </a:lvl1pPr>
    </p:titleStyle>
    <p:bodyStyle>
      <a:lvl1pPr marL="271463" indent="-271463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lang="ko-KR" altLang="en-US" sz="2400" b="1" kern="1200" dirty="0" smtClean="0">
          <a:solidFill>
            <a:srgbClr val="000000"/>
          </a:solidFill>
          <a:latin typeface="Times New Roman" panose="02020603050405020304" pitchFamily="18" charset="0"/>
          <a:ea typeface="맑은 고딕" pitchFamily="50" charset="-127"/>
          <a:cs typeface="Times New Roman" panose="02020603050405020304" pitchFamily="18" charset="0"/>
        </a:defRPr>
      </a:lvl1pPr>
      <a:lvl2pPr marL="541338" indent="-269875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kumimoji="1" lang="ko-KR" altLang="en-US" sz="2000" b="1" kern="1200" dirty="0" smtClean="0">
          <a:solidFill>
            <a:srgbClr val="000000"/>
          </a:solidFill>
          <a:latin typeface="Times New Roman" panose="02020603050405020304" pitchFamily="18" charset="0"/>
          <a:ea typeface="맑은 고딕" pitchFamily="50" charset="-127"/>
          <a:cs typeface="Times New Roman" panose="02020603050405020304" pitchFamily="18" charset="0"/>
        </a:defRPr>
      </a:lvl2pPr>
      <a:lvl3pPr marL="719138" indent="-1778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kumimoji="1" lang="ko-KR" altLang="en-US" sz="1800" kern="1200" dirty="0" smtClean="0">
          <a:solidFill>
            <a:srgbClr val="000000"/>
          </a:solidFill>
          <a:latin typeface="Times New Roman" panose="02020603050405020304" pitchFamily="18" charset="0"/>
          <a:ea typeface="맑은 고딕" pitchFamily="50" charset="-127"/>
          <a:cs typeface="Times New Roman" panose="02020603050405020304" pitchFamily="18" charset="0"/>
        </a:defRPr>
      </a:lvl3pPr>
      <a:lvl4pPr marL="982663" indent="-263525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kumimoji="1" lang="ko-KR" altLang="en-US" sz="1600" kern="1200" dirty="0" smtClean="0">
          <a:solidFill>
            <a:srgbClr val="000000"/>
          </a:solidFill>
          <a:latin typeface="Times New Roman" panose="02020603050405020304" pitchFamily="18" charset="0"/>
          <a:ea typeface="맑은 고딕" pitchFamily="50" charset="-127"/>
          <a:cs typeface="Times New Roman" panose="02020603050405020304" pitchFamily="18" charset="0"/>
        </a:defRPr>
      </a:lvl4pPr>
      <a:lvl5pPr marL="1074738" indent="-1778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kumimoji="1" lang="ko-KR" altLang="en-US" sz="1400" kern="1200" dirty="0">
          <a:solidFill>
            <a:srgbClr val="000000"/>
          </a:solidFill>
          <a:latin typeface="Times New Roman" panose="02020603050405020304" pitchFamily="18" charset="0"/>
          <a:ea typeface="맑은 고딕" pitchFamily="50" charset="-127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9.jpg"/><Relationship Id="rId10" Type="http://schemas.openxmlformats.org/officeDocument/2006/relationships/image" Target="../media/image4.png"/><Relationship Id="rId4" Type="http://schemas.openxmlformats.org/officeDocument/2006/relationships/image" Target="../media/image8.jp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8.tif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wm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jpg"/><Relationship Id="rId11" Type="http://schemas.openxmlformats.org/officeDocument/2006/relationships/image" Target="../media/image31.jpeg"/><Relationship Id="rId5" Type="http://schemas.openxmlformats.org/officeDocument/2006/relationships/image" Target="../media/image24.wmf"/><Relationship Id="rId10" Type="http://schemas.openxmlformats.org/officeDocument/2006/relationships/image" Target="../media/image30.jp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센서 데이터 기반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도시환경 분석 아이디어 제안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ko-KR" sz="2800" dirty="0" smtClean="0"/>
              <a:t>2017. 07. </a:t>
            </a:r>
            <a:r>
              <a:rPr lang="en-US" altLang="ko-KR" sz="2800" dirty="0" smtClean="0"/>
              <a:t>20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군산대학교</a:t>
            </a:r>
            <a:endParaRPr lang="en-US" altLang="ko-KR" sz="2800" dirty="0" smtClean="0"/>
          </a:p>
          <a:p>
            <a:r>
              <a:rPr lang="ko-KR" altLang="en-US" sz="2800" dirty="0" err="1" smtClean="0"/>
              <a:t>손창환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김장원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41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7940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FF00"/>
                </a:solidFill>
                <a:cs typeface="Times New Roman" pitchFamily="18" charset="0"/>
              </a:rPr>
              <a:t>1. </a:t>
            </a:r>
            <a:r>
              <a:rPr lang="ko-KR" altLang="en-US" sz="3200" b="1" dirty="0" smtClean="0">
                <a:solidFill>
                  <a:srgbClr val="FFFF00"/>
                </a:solidFill>
                <a:cs typeface="Times New Roman" pitchFamily="18" charset="0"/>
              </a:rPr>
              <a:t>영상 </a:t>
            </a:r>
            <a:r>
              <a:rPr lang="ko-KR" altLang="en-US" sz="3200" b="1" dirty="0" err="1" smtClean="0">
                <a:solidFill>
                  <a:srgbClr val="FFFF00"/>
                </a:solidFill>
                <a:cs typeface="Times New Roman" pitchFamily="18" charset="0"/>
              </a:rPr>
              <a:t>센싱</a:t>
            </a:r>
            <a:r>
              <a:rPr lang="ko-KR" altLang="en-US" sz="3200" b="1" dirty="0" smtClean="0">
                <a:solidFill>
                  <a:srgbClr val="FFFF00"/>
                </a:solidFill>
                <a:cs typeface="Times New Roman" pitchFamily="18" charset="0"/>
              </a:rPr>
              <a:t> 기반의 미세 먼지 레벨 측정</a:t>
            </a:r>
            <a:endParaRPr lang="en-US" altLang="ko-KR" sz="3200" b="1" dirty="0" smtClean="0">
              <a:solidFill>
                <a:srgbClr val="FFFF00"/>
              </a:solidFill>
              <a:cs typeface="Times New Roman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6571" y="968130"/>
            <a:ext cx="11850385" cy="5691968"/>
            <a:chOff x="166571" y="968130"/>
            <a:chExt cx="11850385" cy="5691968"/>
          </a:xfrm>
        </p:grpSpPr>
        <p:sp>
          <p:nvSpPr>
            <p:cNvPr id="14" name="사각형 설명선 17"/>
            <p:cNvSpPr/>
            <p:nvPr/>
          </p:nvSpPr>
          <p:spPr>
            <a:xfrm>
              <a:off x="5953604" y="4684468"/>
              <a:ext cx="1800200" cy="288032"/>
            </a:xfrm>
            <a:prstGeom prst="wedgeRectCallout">
              <a:avLst>
                <a:gd name="adj1" fmla="val -63073"/>
                <a:gd name="adj2" fmla="val -103172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Spectrum Images</a:t>
              </a:r>
              <a:endParaRPr lang="ko-KR" alt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09936" y="1496690"/>
              <a:ext cx="3748142" cy="3016210"/>
            </a:xfrm>
            <a:prstGeom prst="rect">
              <a:avLst/>
            </a:prstGeom>
            <a:noFill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180975" indent="-180975" algn="just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b="1" dirty="0" smtClean="0">
                  <a:solidFill>
                    <a:srgbClr val="FF00FF"/>
                  </a:solidFill>
                </a:rPr>
                <a:t>기존의 </a:t>
              </a:r>
              <a:r>
                <a:rPr lang="ko-KR" altLang="en-US" sz="1600" b="1" dirty="0" err="1" smtClean="0">
                  <a:solidFill>
                    <a:srgbClr val="FF00FF"/>
                  </a:solidFill>
                </a:rPr>
                <a:t>디헤이징</a:t>
              </a:r>
              <a:r>
                <a:rPr lang="ko-KR" altLang="en-US" sz="1600" b="1" dirty="0" smtClean="0">
                  <a:solidFill>
                    <a:srgbClr val="FF00FF"/>
                  </a:solidFill>
                </a:rPr>
                <a:t> 기법 적용</a:t>
              </a:r>
              <a:endParaRPr lang="en-US" altLang="ko-KR" sz="1600" b="1" dirty="0" smtClean="0">
                <a:solidFill>
                  <a:srgbClr val="FF00FF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1200" b="1" dirty="0" smtClean="0">
                  <a:solidFill>
                    <a:schemeClr val="tx1"/>
                  </a:solidFill>
                </a:rPr>
                <a:t>투과율 </a:t>
              </a:r>
              <a:r>
                <a:rPr lang="ko-KR" altLang="en-US" sz="1200" b="1" dirty="0" err="1" smtClean="0">
                  <a:solidFill>
                    <a:schemeClr val="tx1"/>
                  </a:solidFill>
                </a:rPr>
                <a:t>맵과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미세먼지 농도와 관계 추정 가능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200" b="1" dirty="0">
                <a:solidFill>
                  <a:schemeClr val="tx1"/>
                </a:solidFill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altLang="ko-KR" sz="1600" b="1" dirty="0" smtClean="0">
                <a:solidFill>
                  <a:srgbClr val="FF00FF"/>
                </a:solidFill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altLang="ko-KR" sz="1600" b="1" dirty="0">
                <a:solidFill>
                  <a:srgbClr val="FF00FF"/>
                </a:solidFill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altLang="ko-KR" sz="1600" b="1" dirty="0" smtClean="0">
                <a:solidFill>
                  <a:srgbClr val="FF00FF"/>
                </a:solidFill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altLang="ko-KR" sz="1600" b="1" dirty="0">
                <a:solidFill>
                  <a:srgbClr val="FF00FF"/>
                </a:solidFill>
              </a:endParaRPr>
            </a:p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b="1" dirty="0" err="1" smtClean="0">
                  <a:solidFill>
                    <a:srgbClr val="FF00FF"/>
                  </a:solidFill>
                </a:rPr>
                <a:t>멀티모달</a:t>
              </a:r>
              <a:r>
                <a:rPr lang="en-US" altLang="ko-KR" sz="1600" b="1" dirty="0" smtClean="0">
                  <a:solidFill>
                    <a:srgbClr val="FF00FF"/>
                  </a:solidFill>
                </a:rPr>
                <a:t>(</a:t>
              </a:r>
              <a:r>
                <a:rPr lang="ko-KR" altLang="en-US" sz="1600" b="1" dirty="0" smtClean="0">
                  <a:solidFill>
                    <a:srgbClr val="FF00FF"/>
                  </a:solidFill>
                </a:rPr>
                <a:t>근적외선 영상</a:t>
              </a:r>
              <a:r>
                <a:rPr lang="en-US" altLang="ko-KR" sz="1600" b="1" dirty="0" smtClean="0">
                  <a:solidFill>
                    <a:srgbClr val="FF00FF"/>
                  </a:solidFill>
                </a:rPr>
                <a:t>) </a:t>
              </a:r>
              <a:r>
                <a:rPr lang="ko-KR" altLang="en-US" sz="1600" b="1" dirty="0" smtClean="0">
                  <a:solidFill>
                    <a:srgbClr val="FF00FF"/>
                  </a:solidFill>
                </a:rPr>
                <a:t>기법 적용</a:t>
              </a:r>
              <a:endParaRPr lang="en-US" altLang="ko-KR" sz="1600" b="1" dirty="0" smtClean="0">
                <a:solidFill>
                  <a:srgbClr val="FF00FF"/>
                </a:solidFill>
              </a:endParaRPr>
            </a:p>
            <a:p>
              <a:pPr lvl="1" indent="-276225" algn="just"/>
              <a:r>
                <a:rPr lang="en-US" altLang="ko-KR" sz="1200" b="1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투과율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맵과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미세먼지 농도와 관계 추정 가능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altLang="ko-KR" sz="1600" b="1" dirty="0">
                <a:solidFill>
                  <a:srgbClr val="FF00FF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altLang="ko-KR" sz="1600" b="1" dirty="0">
                <a:solidFill>
                  <a:srgbClr val="FF00FF"/>
                </a:solidFill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altLang="ko-KR" sz="1600" b="1" dirty="0" smtClean="0">
                <a:solidFill>
                  <a:srgbClr val="FF00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00034" y="968130"/>
              <a:ext cx="3326552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2. </a:t>
              </a:r>
              <a:r>
                <a:rPr lang="ko-KR" alt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제안한 영상 </a:t>
              </a:r>
              <a:r>
                <a:rPr lang="ko-KR" altLang="en-US" b="1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센싱</a:t>
              </a:r>
              <a:r>
                <a:rPr lang="ko-KR" alt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접근 방법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72157" y="1650707"/>
              <a:ext cx="324479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1. </a:t>
              </a:r>
              <a:r>
                <a:rPr lang="ko-KR" alt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미세 먼지 영상 데이터수집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919425" y="1396462"/>
              <a:ext cx="3718776" cy="3558469"/>
            </a:xfrm>
            <a:prstGeom prst="roundRect">
              <a:avLst>
                <a:gd name="adj" fmla="val 5160"/>
              </a:avLst>
            </a:prstGeom>
            <a:noFill/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510" y="2060329"/>
              <a:ext cx="2497931" cy="16626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69" t="4878"/>
            <a:stretch/>
          </p:blipFill>
          <p:spPr>
            <a:xfrm>
              <a:off x="8798445" y="2623880"/>
              <a:ext cx="2328169" cy="173241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786700" y="2686505"/>
              <a:ext cx="263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.</a:t>
              </a:r>
              <a:endParaRPr lang="ko-KR" altLang="en-US" sz="2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39100" y="2486480"/>
              <a:ext cx="263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.</a:t>
              </a:r>
              <a:endParaRPr lang="ko-KR" altLang="en-US" sz="2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91500" y="2324555"/>
              <a:ext cx="263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.</a:t>
              </a:r>
              <a:endParaRPr lang="ko-KR" altLang="en-US" sz="2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320100" y="2115005"/>
              <a:ext cx="263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/>
                <a:t>.</a:t>
              </a:r>
              <a:endParaRPr lang="ko-KR" altLang="en-US" sz="2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6571" y="1923760"/>
              <a:ext cx="3400425" cy="661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4. </a:t>
              </a:r>
              <a:r>
                <a:rPr lang="ko-KR" altLang="en-US" b="1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딥</a:t>
              </a:r>
              <a:r>
                <a:rPr lang="ko-KR" alt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 러닝 기반의 분류기 학습</a:t>
              </a:r>
              <a:endPara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  <a:p>
              <a:pPr marL="542925" indent="-180975" algn="just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 smtClean="0">
                  <a:solidFill>
                    <a:schemeClr val="tx1"/>
                  </a:solidFill>
                  <a:latin typeface="+mj-lt"/>
                </a:rPr>
                <a:t>미세먼지 레벨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+mj-lt"/>
                </a:rPr>
                <a:t>/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j-lt"/>
                </a:rPr>
                <a:t>값 추정</a:t>
              </a:r>
              <a:endParaRPr lang="en-US" altLang="ko-KR" sz="1400" b="1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56009" y="5259690"/>
              <a:ext cx="374012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 </a:t>
              </a:r>
              <a:r>
                <a:rPr lang="ko-KR" alt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미세 먼지 레벨</a:t>
              </a:r>
              <a:r>
                <a:rPr lang="en-US" altLang="ko-KR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ko-KR" alt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값 측정 및 수집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751" y="5662924"/>
              <a:ext cx="1613557" cy="997174"/>
            </a:xfrm>
            <a:prstGeom prst="rect">
              <a:avLst/>
            </a:prstGeom>
          </p:spPr>
        </p:pic>
        <p:cxnSp>
          <p:nvCxnSpPr>
            <p:cNvPr id="31" name="꺾인 연결선 30"/>
            <p:cNvCxnSpPr>
              <a:stCxn id="15" idx="2"/>
            </p:cNvCxnSpPr>
            <p:nvPr/>
          </p:nvCxnSpPr>
          <p:spPr>
            <a:xfrm rot="5400000">
              <a:off x="7746770" y="3672685"/>
              <a:ext cx="1532151" cy="2899370"/>
            </a:xfrm>
            <a:prstGeom prst="bentConnector2">
              <a:avLst/>
            </a:prstGeom>
            <a:ln w="28575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5" idx="2"/>
              <a:endCxn id="29" idx="3"/>
            </p:cNvCxnSpPr>
            <p:nvPr/>
          </p:nvCxnSpPr>
          <p:spPr>
            <a:xfrm rot="5400000">
              <a:off x="7349311" y="3548292"/>
              <a:ext cx="1805216" cy="3421222"/>
            </a:xfrm>
            <a:prstGeom prst="bentConnector2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>
              <a:off x="7627673" y="3327962"/>
              <a:ext cx="1150039" cy="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 52"/>
            <p:cNvCxnSpPr>
              <a:stCxn id="29" idx="1"/>
              <a:endCxn id="56" idx="2"/>
            </p:cNvCxnSpPr>
            <p:nvPr/>
          </p:nvCxnSpPr>
          <p:spPr>
            <a:xfrm rot="10800000">
              <a:off x="1648511" y="4506947"/>
              <a:ext cx="3279240" cy="1654564"/>
            </a:xfrm>
            <a:prstGeom prst="bentConnector2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4" y="2693933"/>
              <a:ext cx="1813014" cy="1813014"/>
            </a:xfrm>
            <a:prstGeom prst="rect">
              <a:avLst/>
            </a:prstGeom>
          </p:spPr>
        </p:pic>
        <p:cxnSp>
          <p:nvCxnSpPr>
            <p:cNvPr id="63" name="직선 화살표 연결선 62"/>
            <p:cNvCxnSpPr/>
            <p:nvPr/>
          </p:nvCxnSpPr>
          <p:spPr>
            <a:xfrm flipH="1">
              <a:off x="2543758" y="3331699"/>
              <a:ext cx="1150039" cy="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84418" y="3945706"/>
              <a:ext cx="1494323" cy="854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03752" y="3850641"/>
              <a:ext cx="1361245" cy="902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그룹 3"/>
            <p:cNvGrpSpPr/>
            <p:nvPr/>
          </p:nvGrpSpPr>
          <p:grpSpPr>
            <a:xfrm>
              <a:off x="4528973" y="2145005"/>
              <a:ext cx="2654863" cy="874220"/>
              <a:chOff x="5509975" y="3780067"/>
              <a:chExt cx="5941397" cy="3060789"/>
            </a:xfrm>
          </p:grpSpPr>
          <p:graphicFrame>
            <p:nvGraphicFramePr>
              <p:cNvPr id="33" name="개체 3"/>
              <p:cNvGraphicFramePr>
                <a:graphicFrameLocks noChangeAspect="1"/>
              </p:cNvGraphicFramePr>
              <p:nvPr/>
            </p:nvGraphicFramePr>
            <p:xfrm>
              <a:off x="5509975" y="3781744"/>
              <a:ext cx="1995488" cy="3059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" name="Image" r:id="rId9" imgW="2577778" imgH="3949206" progId="Photoshop.Image.13">
                      <p:embed/>
                    </p:oleObj>
                  </mc:Choice>
                  <mc:Fallback>
                    <p:oleObj name="Image" r:id="rId9" imgW="2577778" imgH="3949206" progId="Photoshop.Image.13">
                      <p:embed/>
                      <p:pic>
                        <p:nvPicPr>
                          <p:cNvPr id="33" name="개체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09975" y="3781744"/>
                            <a:ext cx="1995488" cy="30591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개체 4"/>
              <p:cNvGraphicFramePr>
                <a:graphicFrameLocks noChangeAspect="1"/>
              </p:cNvGraphicFramePr>
              <p:nvPr/>
            </p:nvGraphicFramePr>
            <p:xfrm>
              <a:off x="7468950" y="3781744"/>
              <a:ext cx="1997075" cy="3059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5" name="Image" r:id="rId11" imgW="2577778" imgH="3949206" progId="Photoshop.Image.13">
                      <p:embed/>
                    </p:oleObj>
                  </mc:Choice>
                  <mc:Fallback>
                    <p:oleObj name="Image" r:id="rId11" imgW="2577778" imgH="3949206" progId="Photoshop.Image.13">
                      <p:embed/>
                      <p:pic>
                        <p:nvPicPr>
                          <p:cNvPr id="34" name="개체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68950" y="3781744"/>
                            <a:ext cx="1997075" cy="30591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개체 5"/>
              <p:cNvGraphicFramePr>
                <a:graphicFrameLocks noChangeAspect="1"/>
              </p:cNvGraphicFramePr>
              <p:nvPr/>
            </p:nvGraphicFramePr>
            <p:xfrm>
              <a:off x="9454298" y="3780067"/>
              <a:ext cx="1997074" cy="3059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6" name="Image" r:id="rId13" imgW="2577778" imgH="3949206" progId="Photoshop.Image.13">
                      <p:embed/>
                    </p:oleObj>
                  </mc:Choice>
                  <mc:Fallback>
                    <p:oleObj name="Image" r:id="rId13" imgW="2577778" imgH="3949206" progId="Photoshop.Image.13">
                      <p:embed/>
                      <p:pic>
                        <p:nvPicPr>
                          <p:cNvPr id="36" name="개체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54298" y="3780067"/>
                            <a:ext cx="1997074" cy="30591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22C1-3CEC-4DE3-B0AD-303F03FC3D82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5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34" y="1261402"/>
            <a:ext cx="4037479" cy="4037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20" y="1261401"/>
            <a:ext cx="4037479" cy="403747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192000" cy="7940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rgbClr val="FFFF00"/>
                </a:solidFill>
                <a:cs typeface="Times New Roman" pitchFamily="18" charset="0"/>
              </a:rPr>
              <a:t>가시영상 </a:t>
            </a:r>
            <a:r>
              <a:rPr lang="en-US" altLang="ko-KR" sz="3200" b="1" dirty="0" smtClean="0">
                <a:solidFill>
                  <a:srgbClr val="FFFF00"/>
                </a:solidFill>
                <a:cs typeface="Times New Roman" pitchFamily="18" charset="0"/>
              </a:rPr>
              <a:t>VS. </a:t>
            </a:r>
            <a:r>
              <a:rPr lang="ko-KR" altLang="en-US" sz="3200" b="1" dirty="0" smtClean="0">
                <a:solidFill>
                  <a:srgbClr val="FFFF00"/>
                </a:solidFill>
                <a:cs typeface="Times New Roman" pitchFamily="18" charset="0"/>
              </a:rPr>
              <a:t>근적외선 영상 비교</a:t>
            </a:r>
            <a:endParaRPr lang="en-US" altLang="ko-KR" sz="3200" b="1" dirty="0" smtClean="0">
              <a:solidFill>
                <a:srgbClr val="FFFF00"/>
              </a:solidFill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2869" y="5381625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RGB </a:t>
            </a:r>
            <a:r>
              <a:rPr lang="ko-KR" altLang="en-US" sz="1600" dirty="0" smtClean="0"/>
              <a:t>필터를 사용해서 획득된</a:t>
            </a:r>
            <a:endParaRPr lang="en-US" altLang="ko-KR" sz="1600" dirty="0" smtClean="0"/>
          </a:p>
          <a:p>
            <a:pPr algn="ctr"/>
            <a:r>
              <a:rPr lang="ko-KR" altLang="en-US" sz="1600" b="1" dirty="0" smtClean="0">
                <a:solidFill>
                  <a:srgbClr val="FF00FF"/>
                </a:solidFill>
              </a:rPr>
              <a:t>가시영상 </a:t>
            </a:r>
            <a:r>
              <a:rPr lang="en-US" altLang="ko-KR" sz="1600" b="1" dirty="0" smtClean="0">
                <a:solidFill>
                  <a:srgbClr val="FF00FF"/>
                </a:solidFill>
              </a:rPr>
              <a:t>(Visible Color Image)</a:t>
            </a:r>
            <a:endParaRPr lang="ko-KR" altLang="en-US" sz="1600" b="1" dirty="0">
              <a:solidFill>
                <a:srgbClr val="FF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4336" y="5381624"/>
            <a:ext cx="4259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근적외선 필터를 사용해서 획득된</a:t>
            </a:r>
            <a:endParaRPr lang="en-US" altLang="ko-KR" sz="1600" dirty="0" smtClean="0"/>
          </a:p>
          <a:p>
            <a:pPr algn="ctr"/>
            <a:r>
              <a:rPr lang="ko-KR" altLang="en-US" sz="1600" b="1" dirty="0" smtClean="0">
                <a:solidFill>
                  <a:srgbClr val="FF00FF"/>
                </a:solidFill>
              </a:rPr>
              <a:t>흑백 근적외선 영상 </a:t>
            </a:r>
            <a:r>
              <a:rPr lang="en-US" altLang="ko-KR" sz="1600" b="1" dirty="0" smtClean="0">
                <a:solidFill>
                  <a:srgbClr val="FF00FF"/>
                </a:solidFill>
              </a:rPr>
              <a:t>(Near-Infrared Image)</a:t>
            </a:r>
            <a:r>
              <a:rPr lang="ko-KR" altLang="en-US" sz="1600" b="1" dirty="0" smtClean="0">
                <a:solidFill>
                  <a:srgbClr val="FF00FF"/>
                </a:solidFill>
              </a:rPr>
              <a:t> </a:t>
            </a:r>
            <a:endParaRPr lang="ko-KR" altLang="en-US" sz="1600" b="1" dirty="0">
              <a:solidFill>
                <a:srgbClr val="FF00FF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22C1-3CEC-4DE3-B0AD-303F03FC3D82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개체 26"/>
          <p:cNvGraphicFramePr>
            <a:graphicFrameLocks noChangeAspect="1"/>
          </p:cNvGraphicFramePr>
          <p:nvPr/>
        </p:nvGraphicFramePr>
        <p:xfrm>
          <a:off x="864064" y="1944501"/>
          <a:ext cx="1192446" cy="95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Image" r:id="rId3" imgW="4838040" imgH="3453840" progId="Photoshop.Image.13">
                  <p:embed/>
                </p:oleObj>
              </mc:Choice>
              <mc:Fallback>
                <p:oleObj name="Image" r:id="rId3" imgW="4838040" imgH="3453840" progId="Photoshop.Image.13">
                  <p:embed/>
                  <p:pic>
                    <p:nvPicPr>
                      <p:cNvPr id="27" name="개체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064" y="1944501"/>
                        <a:ext cx="1192446" cy="95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0" y="-1"/>
            <a:ext cx="12192000" cy="7940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2. </a:t>
            </a:r>
            <a:r>
              <a:rPr lang="en-US" altLang="ko-KR" sz="2800" b="1" dirty="0" err="1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IoT</a:t>
            </a:r>
            <a:r>
              <a:rPr lang="en-US" altLang="ko-KR" sz="28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 </a:t>
            </a:r>
            <a:r>
              <a:rPr lang="ko-KR" altLang="en-US" sz="28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환경</a:t>
            </a:r>
            <a:r>
              <a:rPr lang="en-US" altLang="ko-KR" sz="28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,</a:t>
            </a:r>
            <a:r>
              <a:rPr lang="ko-KR" altLang="en-US" sz="28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 즉 다양한 조명과 기상 조건을 반영한 영상처리 기반기반 기술</a:t>
            </a:r>
            <a:endParaRPr lang="en-US" altLang="ko-KR" sz="2800" b="1" dirty="0" smtClean="0">
              <a:solidFill>
                <a:srgbClr val="FFFF00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451137" y="1848069"/>
            <a:ext cx="7806181" cy="1544554"/>
            <a:chOff x="1609403" y="1764474"/>
            <a:chExt cx="8496943" cy="151216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9403" y="1767938"/>
              <a:ext cx="1781882" cy="1508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23"/>
            <a:stretch/>
          </p:blipFill>
          <p:spPr>
            <a:xfrm>
              <a:off x="5362973" y="1764474"/>
              <a:ext cx="1719662" cy="151216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229"/>
            <a:stretch/>
          </p:blipFill>
          <p:spPr>
            <a:xfrm>
              <a:off x="8477174" y="1767939"/>
              <a:ext cx="1629172" cy="150870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58" y="1764474"/>
              <a:ext cx="1420516" cy="1512168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5"/>
            <a:stretch/>
          </p:blipFill>
          <p:spPr bwMode="auto">
            <a:xfrm>
              <a:off x="3380256" y="1767939"/>
              <a:ext cx="1985729" cy="1508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536024" y="4223313"/>
            <a:ext cx="183269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FF"/>
                </a:solidFill>
              </a:rPr>
              <a:t>RGB </a:t>
            </a:r>
            <a:r>
              <a:rPr lang="ko-KR" altLang="en-US" sz="1400" b="1" dirty="0" smtClean="0">
                <a:solidFill>
                  <a:srgbClr val="FF00FF"/>
                </a:solidFill>
              </a:rPr>
              <a:t>또는 </a:t>
            </a:r>
            <a:r>
              <a:rPr lang="en-US" altLang="ko-KR" sz="1400" b="1" dirty="0" smtClean="0">
                <a:solidFill>
                  <a:srgbClr val="FF00FF"/>
                </a:solidFill>
              </a:rPr>
              <a:t/>
            </a:r>
            <a:br>
              <a:rPr lang="en-US" altLang="ko-KR" sz="1400" b="1" dirty="0" smtClean="0">
                <a:solidFill>
                  <a:srgbClr val="FF00FF"/>
                </a:solidFill>
              </a:rPr>
            </a:br>
            <a:r>
              <a:rPr lang="ko-KR" altLang="en-US" sz="1400" b="1" dirty="0" smtClean="0">
                <a:solidFill>
                  <a:srgbClr val="FF00FF"/>
                </a:solidFill>
              </a:rPr>
              <a:t>크로스</a:t>
            </a:r>
            <a:r>
              <a:rPr lang="en-US" altLang="ko-KR" sz="1400" b="1" dirty="0" smtClean="0">
                <a:solidFill>
                  <a:srgbClr val="FF00FF"/>
                </a:solidFill>
              </a:rPr>
              <a:t>-</a:t>
            </a:r>
            <a:r>
              <a:rPr lang="ko-KR" altLang="en-US" sz="1400" b="1" dirty="0" smtClean="0">
                <a:solidFill>
                  <a:srgbClr val="FF00FF"/>
                </a:solidFill>
              </a:rPr>
              <a:t>필드 </a:t>
            </a:r>
            <a:r>
              <a:rPr lang="ko-KR" altLang="en-US" sz="1400" b="1" dirty="0" err="1" smtClean="0">
                <a:solidFill>
                  <a:srgbClr val="FF00FF"/>
                </a:solidFill>
              </a:rPr>
              <a:t>센싱</a:t>
            </a:r>
            <a:endParaRPr lang="en-US" altLang="ko-KR" sz="1400" b="1" dirty="0" smtClean="0">
              <a:solidFill>
                <a:srgbClr val="FF00FF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근적외선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플래시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깊이 센서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다중 노출 등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668873" y="5170306"/>
            <a:ext cx="24609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760018" y="5179271"/>
            <a:ext cx="24609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3426" y="34092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안개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16758" y="3423553"/>
            <a:ext cx="214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차량조명</a:t>
            </a:r>
            <a:r>
              <a:rPr lang="en-US" altLang="ko-KR" sz="1200" b="1" dirty="0" smtClean="0"/>
              <a:t>+ </a:t>
            </a:r>
            <a:r>
              <a:rPr lang="ko-KR" altLang="en-US" sz="1200" b="1" dirty="0" smtClean="0"/>
              <a:t>우산을 쓴 보행자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915663" y="339637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폭설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246535" y="339262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폭우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27288" y="3409227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저조도 </a:t>
            </a:r>
            <a:r>
              <a:rPr lang="en-US" altLang="ko-KR" sz="1200" b="1" dirty="0" smtClean="0"/>
              <a:t>+ </a:t>
            </a:r>
            <a:r>
              <a:rPr lang="ko-KR" altLang="en-US" sz="1200" b="1" dirty="0" smtClean="0"/>
              <a:t>빗줄기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2536024" y="5256796"/>
            <a:ext cx="183269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FF"/>
                </a:solidFill>
              </a:rPr>
              <a:t>표현 학습 기법</a:t>
            </a:r>
            <a:endParaRPr lang="en-US" altLang="ko-KR" sz="1400" b="1" dirty="0" smtClean="0">
              <a:solidFill>
                <a:srgbClr val="FF00FF"/>
              </a:solidFill>
            </a:endParaRPr>
          </a:p>
          <a:p>
            <a:pPr algn="ctr"/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딥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러닝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딕션너리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러닝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</a:t>
            </a:r>
            <a:br>
              <a:rPr lang="en-US" altLang="ko-KR" sz="1000" b="1" dirty="0" smtClean="0">
                <a:solidFill>
                  <a:schemeClr val="tx1"/>
                </a:solidFill>
              </a:rPr>
            </a:br>
            <a:r>
              <a:rPr lang="ko-KR" altLang="en-US" sz="1000" b="1" dirty="0" err="1" smtClean="0">
                <a:solidFill>
                  <a:schemeClr val="tx1"/>
                </a:solidFill>
              </a:rPr>
              <a:t>스팔스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코딩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, EPLL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등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31315" y="4731036"/>
            <a:ext cx="1832690" cy="9144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표현 학습 기반의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/>
            </a:r>
            <a:br>
              <a:rPr lang="en-US" altLang="ko-KR" sz="1400" b="1" dirty="0" smtClean="0">
                <a:solidFill>
                  <a:schemeClr val="tx1"/>
                </a:solidFill>
              </a:rPr>
            </a:br>
            <a:r>
              <a:rPr lang="ko-KR" altLang="en-US" sz="1400" b="1" dirty="0" smtClean="0">
                <a:solidFill>
                  <a:schemeClr val="tx1"/>
                </a:solidFill>
              </a:rPr>
              <a:t>단일 또는 크로스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-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필드 퓨전 기술 개발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6928512" y="4731036"/>
            <a:ext cx="1832690" cy="914400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0000FF"/>
                </a:solidFill>
              </a:rPr>
              <a:t>화질 개선</a:t>
            </a:r>
            <a:endParaRPr lang="en-US" altLang="ko-KR" sz="1400" b="1" dirty="0" smtClean="0">
              <a:solidFill>
                <a:srgbClr val="0000FF"/>
              </a:solidFill>
            </a:endParaRPr>
          </a:p>
          <a:p>
            <a:pPr algn="ctr"/>
            <a:endParaRPr lang="en-US" altLang="ko-KR" sz="1000" b="1" dirty="0" smtClean="0">
              <a:solidFill>
                <a:srgbClr val="0000FF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가시성 제고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, 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빗줄기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/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잡음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/</a:t>
            </a:r>
            <a:br>
              <a:rPr lang="en-US" altLang="ko-KR" sz="1000" b="1" dirty="0" smtClean="0">
                <a:solidFill>
                  <a:srgbClr val="0000FF"/>
                </a:solidFill>
              </a:rPr>
            </a:br>
            <a:r>
              <a:rPr lang="ko-KR" altLang="en-US" sz="1000" b="1" dirty="0" err="1" smtClean="0">
                <a:solidFill>
                  <a:srgbClr val="0000FF"/>
                </a:solidFill>
              </a:rPr>
              <a:t>블러링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 제거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, 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색상 향상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>
            <a:off x="9016744" y="4740001"/>
            <a:ext cx="1832690" cy="914400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0000FF"/>
                </a:solidFill>
              </a:rPr>
              <a:t>객체 인식률 제고</a:t>
            </a:r>
            <a:endParaRPr lang="en-US" altLang="ko-KR" sz="1400" b="1" dirty="0" smtClean="0">
              <a:solidFill>
                <a:srgbClr val="0000FF"/>
              </a:solidFill>
            </a:endParaRPr>
          </a:p>
          <a:p>
            <a:pPr algn="ctr"/>
            <a:endParaRPr lang="en-US" altLang="ko-KR" sz="1000" b="1" dirty="0" smtClean="0">
              <a:solidFill>
                <a:srgbClr val="0000FF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보행자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, 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영역분할 등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21" name="꺾인 연결선 20"/>
          <p:cNvCxnSpPr>
            <a:stCxn id="9" idx="3"/>
            <a:endCxn id="17" idx="3"/>
          </p:cNvCxnSpPr>
          <p:nvPr/>
        </p:nvCxnSpPr>
        <p:spPr>
          <a:xfrm>
            <a:off x="4368714" y="4680513"/>
            <a:ext cx="12700" cy="103348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600825" y="5188236"/>
            <a:ext cx="23207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8" idx="2"/>
          </p:cNvCxnSpPr>
          <p:nvPr/>
        </p:nvCxnSpPr>
        <p:spPr>
          <a:xfrm rot="16200000" flipH="1">
            <a:off x="7835892" y="3557203"/>
            <a:ext cx="8965" cy="4185429"/>
          </a:xfrm>
          <a:prstGeom prst="bentConnector3">
            <a:avLst>
              <a:gd name="adj1" fmla="val 2649916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4496" y="5889022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학습된 퓨전 피처 활용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6588" y="2970796"/>
            <a:ext cx="1867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2060"/>
                </a:solidFill>
              </a:rPr>
              <a:t>야외에 설치된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CCTV</a:t>
            </a:r>
            <a:endParaRPr lang="ko-KR" altLang="en-US" sz="1200" b="1" dirty="0"/>
          </a:p>
        </p:txBody>
      </p:sp>
      <p:sp>
        <p:nvSpPr>
          <p:cNvPr id="29" name="Rounded Rectangle 136"/>
          <p:cNvSpPr/>
          <p:nvPr/>
        </p:nvSpPr>
        <p:spPr>
          <a:xfrm>
            <a:off x="2451137" y="1352640"/>
            <a:ext cx="7848609" cy="487836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환경에서의 다양한 조명 환경 및 기상 조건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22C1-3CEC-4DE3-B0AD-303F03FC3D82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8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7940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3. </a:t>
            </a:r>
            <a:r>
              <a:rPr lang="ko-KR" altLang="en-US" sz="32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자연 생태계 변화에 따른 알레르기 </a:t>
            </a:r>
            <a:r>
              <a:rPr lang="ko-KR" altLang="en-US" sz="3200" b="1" dirty="0" err="1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감작률</a:t>
            </a:r>
            <a:r>
              <a:rPr lang="ko-KR" altLang="en-US" sz="32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 변화 분석 </a:t>
            </a:r>
            <a:endParaRPr lang="en-US" altLang="ko-KR" sz="3200" b="1" dirty="0" smtClean="0">
              <a:solidFill>
                <a:srgbClr val="FFFF00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15" name="Rounded Rectangle 136"/>
          <p:cNvSpPr/>
          <p:nvPr/>
        </p:nvSpPr>
        <p:spPr>
          <a:xfrm>
            <a:off x="1609403" y="1171490"/>
            <a:ext cx="8496943" cy="487836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도시 환경에서의 식생 분석을 통한 꽃가루 알레르기 진단 및 추이 분석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25" y="2096658"/>
            <a:ext cx="3815666" cy="2524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8144" y="4649119"/>
            <a:ext cx="6285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알레르기 </a:t>
            </a:r>
            <a:r>
              <a:rPr lang="ko-KR" altLang="en-US" dirty="0" err="1" smtClean="0"/>
              <a:t>비염환자의</a:t>
            </a:r>
            <a:r>
              <a:rPr lang="ko-KR" altLang="en-US" dirty="0" smtClean="0"/>
              <a:t> 증가 </a:t>
            </a:r>
            <a:r>
              <a:rPr lang="en-US" altLang="ko-KR" dirty="0" smtClean="0"/>
              <a:t>(10</a:t>
            </a:r>
            <a:r>
              <a:rPr lang="ko-KR" altLang="en-US" dirty="0" smtClean="0"/>
              <a:t>세 미만 </a:t>
            </a:r>
            <a:r>
              <a:rPr lang="en-US" altLang="ko-KR" dirty="0" smtClean="0"/>
              <a:t>25%</a:t>
            </a:r>
            <a:r>
              <a:rPr lang="ko-KR" altLang="en-US" dirty="0" smtClean="0"/>
              <a:t>이상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꽃가루 </a:t>
            </a:r>
            <a:r>
              <a:rPr lang="ko-KR" altLang="en-US" dirty="0"/>
              <a:t>알레르기로 인해 악화된 비염</a:t>
            </a:r>
            <a:r>
              <a:rPr lang="en-US" altLang="ko-KR" dirty="0"/>
              <a:t>, </a:t>
            </a:r>
            <a:r>
              <a:rPr lang="ko-KR" altLang="en-US" dirty="0" smtClean="0"/>
              <a:t>결막염</a:t>
            </a:r>
            <a:endParaRPr lang="en-US" altLang="ko-KR" dirty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천식 </a:t>
            </a:r>
            <a:r>
              <a:rPr lang="ko-KR" altLang="en-US" dirty="0"/>
              <a:t>등 </a:t>
            </a:r>
            <a:r>
              <a:rPr lang="ko-KR" altLang="en-US" dirty="0" smtClean="0"/>
              <a:t>염증 질환 유발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3. 2010</a:t>
            </a:r>
            <a:r>
              <a:rPr lang="ko-KR" altLang="en-US" dirty="0" smtClean="0">
                <a:sym typeface="Wingdings" panose="05000000000000000000" pitchFamily="2" charset="2"/>
              </a:rPr>
              <a:t>년 이후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가로수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나무 꽃가루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 의한 환자 증가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4. </a:t>
            </a:r>
            <a:r>
              <a:rPr lang="ko-KR" altLang="en-US" dirty="0" smtClean="0">
                <a:sym typeface="Wingdings" panose="05000000000000000000" pitchFamily="2" charset="2"/>
              </a:rPr>
              <a:t>우리나라 가로수의 </a:t>
            </a:r>
            <a:r>
              <a:rPr lang="en-US" altLang="ko-KR" dirty="0" smtClean="0">
                <a:sym typeface="Wingdings" panose="05000000000000000000" pitchFamily="2" charset="2"/>
              </a:rPr>
              <a:t>40% </a:t>
            </a:r>
            <a:r>
              <a:rPr lang="ko-KR" altLang="en-US" dirty="0" smtClean="0">
                <a:sym typeface="Wingdings" panose="05000000000000000000" pitchFamily="2" charset="2"/>
              </a:rPr>
              <a:t>나무 꽃가루 발생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5. </a:t>
            </a:r>
            <a:r>
              <a:rPr lang="ko-KR" altLang="en-US" dirty="0" smtClean="0">
                <a:sym typeface="Wingdings" panose="05000000000000000000" pitchFamily="2" charset="2"/>
              </a:rPr>
              <a:t>도심 가로수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식생에 따른 알레르기 환자 발생 진단 분석</a:t>
            </a:r>
            <a:r>
              <a:rPr lang="en-US" altLang="ko-KR" dirty="0" smtClean="0">
                <a:sym typeface="Wingdings" panose="05000000000000000000" pitchFamily="2" charset="2"/>
              </a:rPr>
              <a:t/>
            </a:r>
            <a:br>
              <a:rPr lang="en-US" altLang="ko-KR" dirty="0" smtClean="0">
                <a:sym typeface="Wingdings" panose="05000000000000000000" pitchFamily="2" charset="2"/>
              </a:rPr>
            </a:b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ko-KR" altLang="en-US" dirty="0" smtClean="0">
                <a:sym typeface="Wingdings" panose="05000000000000000000" pitchFamily="2" charset="2"/>
              </a:rPr>
              <a:t> 및 예측 필요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019" y="2096659"/>
            <a:ext cx="4723777" cy="15062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019" y="3646973"/>
            <a:ext cx="4755323" cy="127755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22C1-3CEC-4DE3-B0AD-303F03FC3D82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7940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3. </a:t>
            </a:r>
            <a:r>
              <a:rPr lang="ko-KR" altLang="en-US" sz="32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자연 생태계 변화에 따른 알레르기 </a:t>
            </a:r>
            <a:r>
              <a:rPr lang="ko-KR" altLang="en-US" sz="3200" b="1" dirty="0" err="1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감작률</a:t>
            </a:r>
            <a:r>
              <a:rPr lang="ko-KR" altLang="en-US" sz="32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 변화 분석 </a:t>
            </a:r>
            <a:endParaRPr lang="en-US" altLang="ko-KR" sz="3200" b="1" dirty="0" smtClean="0">
              <a:solidFill>
                <a:srgbClr val="FFFF00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396568" y="2340464"/>
            <a:ext cx="2557110" cy="2583886"/>
            <a:chOff x="9371168" y="2338351"/>
            <a:chExt cx="2557110" cy="2583886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1168" y="2338351"/>
              <a:ext cx="2557110" cy="258388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9733447" y="2509526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F0000"/>
                  </a:solidFill>
                </a:rPr>
                <a:t>의료 데이터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왼쪽/오른쪽 화살표 45"/>
          <p:cNvSpPr/>
          <p:nvPr/>
        </p:nvSpPr>
        <p:spPr>
          <a:xfrm>
            <a:off x="7795633" y="3196110"/>
            <a:ext cx="1963214" cy="566987"/>
          </a:xfrm>
          <a:prstGeom prst="left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비교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검증</a:t>
            </a:r>
          </a:p>
        </p:txBody>
      </p:sp>
      <p:sp>
        <p:nvSpPr>
          <p:cNvPr id="15" name="Rounded Rectangle 136"/>
          <p:cNvSpPr/>
          <p:nvPr/>
        </p:nvSpPr>
        <p:spPr>
          <a:xfrm>
            <a:off x="1609403" y="1171490"/>
            <a:ext cx="8496943" cy="487836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도시 환경에서의 식생 분석을 통한 꽃가루 알레르기 진단 및 추이 분석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34865" y="1873257"/>
            <a:ext cx="4199123" cy="3226187"/>
            <a:chOff x="3554533" y="1873257"/>
            <a:chExt cx="4199123" cy="3226187"/>
          </a:xfrm>
        </p:grpSpPr>
        <p:grpSp>
          <p:nvGrpSpPr>
            <p:cNvPr id="44" name="그룹 43"/>
            <p:cNvGrpSpPr/>
            <p:nvPr/>
          </p:nvGrpSpPr>
          <p:grpSpPr>
            <a:xfrm>
              <a:off x="3554533" y="1873257"/>
              <a:ext cx="2921385" cy="3226187"/>
              <a:chOff x="4345981" y="939027"/>
              <a:chExt cx="4502744" cy="4426099"/>
            </a:xfrm>
          </p:grpSpPr>
          <p:graphicFrame>
            <p:nvGraphicFramePr>
              <p:cNvPr id="26" name="개체 2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683124" y="1826594"/>
              <a:ext cx="2717801" cy="35385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4" name="Image" r:id="rId4" imgW="2044440" imgH="2158560" progId="Photoshop.Image.13">
                      <p:embed/>
                    </p:oleObj>
                  </mc:Choice>
                  <mc:Fallback>
                    <p:oleObj name="Image" r:id="rId4" imgW="2044440" imgH="2158560" progId="Photoshop.Image.13">
                      <p:embed/>
                      <p:pic>
                        <p:nvPicPr>
                          <p:cNvPr id="26" name="개체 25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4683124" y="1826594"/>
                            <a:ext cx="2717801" cy="353853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3611" y="939027"/>
                <a:ext cx="1335079" cy="1377368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5981" y="2850132"/>
                <a:ext cx="1356723" cy="126342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0925" y="3546435"/>
                <a:ext cx="1447800" cy="1447800"/>
              </a:xfrm>
              <a:prstGeom prst="rect">
                <a:avLst/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413" y="2555903"/>
              <a:ext cx="2207243" cy="1114658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981116" y="4047450"/>
            <a:ext cx="2525215" cy="2671816"/>
            <a:chOff x="1263255" y="3513356"/>
            <a:chExt cx="2525215" cy="267181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255" y="4895031"/>
              <a:ext cx="1820763" cy="129014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4840" y="4629458"/>
              <a:ext cx="557711" cy="557711"/>
            </a:xfrm>
            <a:prstGeom prst="ellipse">
              <a:avLst/>
            </a:prstGeom>
            <a:ln w="12700" cap="rnd">
              <a:solidFill>
                <a:srgbClr val="0000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2" name="사다리꼴 41"/>
            <p:cNvSpPr/>
            <p:nvPr/>
          </p:nvSpPr>
          <p:spPr>
            <a:xfrm rot="13583437">
              <a:off x="2444664" y="4121026"/>
              <a:ext cx="1951475" cy="736136"/>
            </a:xfrm>
            <a:prstGeom prst="trapezoid">
              <a:avLst>
                <a:gd name="adj" fmla="val 10778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34483" y="4710643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FF0000"/>
                </a:solidFill>
              </a:rPr>
              <a:t>센싱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&amp;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분류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7719" y="5729798"/>
            <a:ext cx="2048959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미세 먼지</a:t>
            </a:r>
            <a:r>
              <a:rPr lang="en-US" altLang="ko-K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꽃가루</a:t>
            </a:r>
            <a:r>
              <a:rPr lang="en-US" altLang="ko-K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ko-KR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바람</a:t>
            </a:r>
            <a:r>
              <a:rPr lang="en-US" altLang="ko-K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온도</a:t>
            </a:r>
            <a:r>
              <a:rPr lang="en-US" altLang="ko-K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</a:t>
            </a:r>
            <a:endParaRPr lang="ko-KR" altLang="en-US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795633" y="5172308"/>
            <a:ext cx="3592634" cy="8947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꽃가루에 의한 질병 진단 및 예측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고해상도의 꽃가루 발생 예측</a:t>
            </a:r>
          </a:p>
        </p:txBody>
      </p:sp>
      <p:sp>
        <p:nvSpPr>
          <p:cNvPr id="23" name="아래쪽 화살표 22"/>
          <p:cNvSpPr/>
          <p:nvPr/>
        </p:nvSpPr>
        <p:spPr>
          <a:xfrm>
            <a:off x="9939596" y="4554946"/>
            <a:ext cx="769945" cy="429231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22C1-3CEC-4DE3-B0AD-303F03FC3D82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6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7940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4</a:t>
            </a:r>
            <a:r>
              <a:rPr lang="en-US" altLang="ko-KR" sz="32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. </a:t>
            </a:r>
            <a:r>
              <a:rPr lang="ko-KR" altLang="en-US" sz="32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도심 공해에 따른 인체 영향력 분석</a:t>
            </a:r>
            <a:endParaRPr lang="en-US" altLang="ko-KR" sz="3200" b="1" dirty="0" smtClean="0">
              <a:solidFill>
                <a:srgbClr val="FFFF00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5427" y="2050772"/>
            <a:ext cx="8668719" cy="2233759"/>
            <a:chOff x="1018324" y="1951696"/>
            <a:chExt cx="8668719" cy="27028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24" y="1951696"/>
              <a:ext cx="4059559" cy="2489515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7129933" y="2070659"/>
              <a:ext cx="2557110" cy="2583886"/>
              <a:chOff x="9371168" y="2372218"/>
              <a:chExt cx="2557110" cy="2583886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1168" y="2372218"/>
                <a:ext cx="2557110" cy="2583886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9733447" y="2509526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 smtClean="0">
                    <a:solidFill>
                      <a:srgbClr val="FF0000"/>
                    </a:solidFill>
                  </a:rPr>
                  <a:t>의료 데이터</a:t>
                </a:r>
                <a:endParaRPr lang="ko-KR" altLang="en-US" sz="2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6" name="왼쪽/오른쪽 화살표 45"/>
            <p:cNvSpPr/>
            <p:nvPr/>
          </p:nvSpPr>
          <p:spPr>
            <a:xfrm>
              <a:off x="5022727" y="2596029"/>
              <a:ext cx="2613038" cy="1336928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간접적 영향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요인 분석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ounded Rectangle 136"/>
          <p:cNvSpPr/>
          <p:nvPr/>
        </p:nvSpPr>
        <p:spPr>
          <a:xfrm>
            <a:off x="1847529" y="1003203"/>
            <a:ext cx="8496943" cy="714241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도시 환경에서 발생하는 공해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소음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교통량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역사 주변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공사장 등</a:t>
            </a:r>
            <a:r>
              <a:rPr lang="en-US" altLang="ko-KR" b="1" dirty="0" smtClean="0">
                <a:solidFill>
                  <a:schemeClr val="bg1"/>
                </a:solidFill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</a:rPr>
              <a:t>발생과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건강 상태 관계 분석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0679" y="4418936"/>
            <a:ext cx="1951475" cy="1923945"/>
            <a:chOff x="187005" y="4213393"/>
            <a:chExt cx="1951475" cy="192394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74" y="4847197"/>
              <a:ext cx="1820763" cy="129014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2" name="사다리꼴 41"/>
            <p:cNvSpPr/>
            <p:nvPr/>
          </p:nvSpPr>
          <p:spPr>
            <a:xfrm rot="11852663">
              <a:off x="187005" y="4213393"/>
              <a:ext cx="1951475" cy="736136"/>
            </a:xfrm>
            <a:prstGeom prst="trapezoid">
              <a:avLst>
                <a:gd name="adj" fmla="val 10778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336342" y="4137841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공해 정보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센싱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&amp;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분류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32" y="1949925"/>
            <a:ext cx="2680920" cy="26809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894175" y="4554011"/>
            <a:ext cx="1963214" cy="75466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소음 </a:t>
            </a:r>
            <a:r>
              <a:rPr lang="en-US" altLang="ko-KR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스트레스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&amp;</a:t>
            </a:r>
            <a:r>
              <a:rPr lang="en-US" altLang="ko-KR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혈액점도 상승</a:t>
            </a:r>
            <a:endParaRPr lang="en-US" altLang="ko-KR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94175" y="5771943"/>
            <a:ext cx="1963214" cy="75466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뇌졸증</a:t>
            </a:r>
            <a:endParaRPr lang="ko-KR" altLang="en-US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허혈성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심질환</a:t>
            </a:r>
            <a:endParaRPr lang="ko-KR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6743091" y="5351683"/>
            <a:ext cx="326532" cy="429231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340624" y="4811701"/>
            <a:ext cx="133882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소음</a:t>
            </a:r>
            <a:endParaRPr lang="en-US" altLang="ko-KR" b="1" dirty="0" smtClean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교통량</a:t>
            </a:r>
            <a:endParaRPr lang="en-US" altLang="ko-KR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인구이동량</a:t>
            </a:r>
            <a:endParaRPr lang="en-US" altLang="ko-KR" b="1" dirty="0" smtClean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775" y="4765569"/>
            <a:ext cx="3408070" cy="75898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703191" y="4496700"/>
            <a:ext cx="88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Sensor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9363" y="5659274"/>
            <a:ext cx="3318727" cy="7857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22C1-3CEC-4DE3-B0AD-303F03FC3D82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68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 algn="ctr">
          <a:defRPr kumimoji="1" sz="1400" dirty="0">
            <a:solidFill>
              <a:srgbClr val="000000"/>
            </a:solidFill>
            <a:latin typeface="Times New Roman" panose="02020603050405020304" pitchFamily="18" charset="0"/>
            <a:ea typeface="맑은 고딕" pitchFamily="50" charset="-127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379</Words>
  <Application>Microsoft Office PowerPoint</Application>
  <PresentationFormat>와이드스크린</PresentationFormat>
  <Paragraphs>89</Paragraphs>
  <Slides>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Arial</vt:lpstr>
      <vt:lpstr>Times New Roman</vt:lpstr>
      <vt:lpstr>Wingdings</vt:lpstr>
      <vt:lpstr>1_Office 테마</vt:lpstr>
      <vt:lpstr>Image</vt:lpstr>
      <vt:lpstr>센서 데이터 기반  도시환경 분석 아이디어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JangwonGim</cp:lastModifiedBy>
  <cp:revision>25</cp:revision>
  <cp:lastPrinted>2017-07-11T05:17:10Z</cp:lastPrinted>
  <dcterms:created xsi:type="dcterms:W3CDTF">2017-07-10T13:23:18Z</dcterms:created>
  <dcterms:modified xsi:type="dcterms:W3CDTF">2017-07-20T05:05:47Z</dcterms:modified>
</cp:coreProperties>
</file>